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Predvolená sekcia" id="{59FDC3EC-6D01-42E9-B06A-BC1C61E452B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687049-4675-48A2-99A7-DC86258CB4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Výstup z Prahy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1B9BCC9F-2C92-488A-84F1-2930AA2D26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Čašníci </a:t>
            </a:r>
          </a:p>
        </p:txBody>
      </p:sp>
    </p:spTree>
    <p:extLst>
      <p:ext uri="{BB962C8B-B14F-4D97-AF65-F5344CB8AC3E}">
        <p14:creationId xmlns:p14="http://schemas.microsoft.com/office/powerpoint/2010/main" xmlns="" val="258118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FD31D0B-FE46-4223-A833-04F76AE79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Káva a </a:t>
            </a:r>
            <a:r>
              <a:rPr lang="sk-SK" dirty="0" err="1"/>
              <a:t>Cafe</a:t>
            </a:r>
            <a:r>
              <a:rPr lang="sk-SK" dirty="0"/>
              <a:t>-Art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BE182B5-3826-49F6-95E9-FC1338C4A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4" y="2017276"/>
            <a:ext cx="10955045" cy="4596588"/>
          </a:xfrm>
        </p:spPr>
        <p:txBody>
          <a:bodyPr>
            <a:normAutofit fontScale="70000" lnSpcReduction="20000"/>
          </a:bodyPr>
          <a:lstStyle/>
          <a:p>
            <a:r>
              <a:rPr lang="sk-SK" b="0" i="0" dirty="0">
                <a:effectLst/>
                <a:latin typeface="Helvetica" panose="020B0604020202020204" pitchFamily="34" charset="0"/>
              </a:rPr>
              <a:t>Káva je nápoj, ktorá sa pripravuje z prášku pomletých pražených kávových zŕn. Je charakteristická svojou arómou, chuťou, farbou a silou. Obsahuje kofeín. Odborne sa pripravuje ako zmes rôznych kávových zŕn.</a:t>
            </a:r>
          </a:p>
          <a:p>
            <a:pPr algn="l"/>
            <a:r>
              <a:rPr lang="sk-SK" b="0" i="0" dirty="0">
                <a:effectLst/>
                <a:latin typeface="Helvetica" panose="020B0604020202020204" pitchFamily="34" charset="0"/>
              </a:rPr>
              <a:t>Rozdeľujú sa na dve základné skupiny:</a:t>
            </a:r>
          </a:p>
          <a:p>
            <a:pPr algn="l"/>
            <a:r>
              <a:rPr lang="sk-SK" b="0" i="0" dirty="0">
                <a:effectLst/>
                <a:latin typeface="Helvetica" panose="020B0604020202020204" pitchFamily="34" charset="0"/>
              </a:rPr>
              <a:t>Kávovníky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arabica</a:t>
            </a:r>
            <a:endParaRPr lang="sk-SK" b="0" i="0" dirty="0">
              <a:effectLst/>
              <a:latin typeface="Helvetica" panose="020B0604020202020204" pitchFamily="34" charset="0"/>
            </a:endParaRPr>
          </a:p>
          <a:p>
            <a:pPr algn="l"/>
            <a:r>
              <a:rPr lang="sk-SK" b="0" i="0" dirty="0">
                <a:effectLst/>
                <a:latin typeface="Helvetica" panose="020B0604020202020204" pitchFamily="34" charset="0"/>
              </a:rPr>
              <a:t>Zrná týchto druhov kávovníkov sa starajú o vynikajúcu chuť a vôňu kávy.</a:t>
            </a:r>
          </a:p>
          <a:p>
            <a:pPr algn="l"/>
            <a:r>
              <a:rPr lang="sk-SK" b="0" i="0" dirty="0">
                <a:effectLst/>
                <a:latin typeface="Helvetica" panose="020B0604020202020204" pitchFamily="34" charset="0"/>
              </a:rPr>
              <a:t>Kávovníky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robusta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 </a:t>
            </a:r>
          </a:p>
          <a:p>
            <a:pPr algn="l"/>
            <a:r>
              <a:rPr lang="sk-SK" b="0" i="0" dirty="0">
                <a:effectLst/>
                <a:latin typeface="Helvetica" panose="020B0604020202020204" pitchFamily="34" charset="0"/>
              </a:rPr>
              <a:t>Zrná týchto druhov kávovníkov sa starajú o farbu kávy.</a:t>
            </a:r>
          </a:p>
          <a:p>
            <a:pPr algn="l"/>
            <a:r>
              <a:rPr lang="sk-SK" b="0" i="0" dirty="0">
                <a:effectLst/>
                <a:latin typeface="Helvetica" panose="020B0604020202020204" pitchFamily="34" charset="0"/>
              </a:rPr>
              <a:t>Káva sa pripravuje rôznymi spôsobmi, ale základ je vždy kávový prášok zaliaty vodou.</a:t>
            </a:r>
          </a:p>
          <a:p>
            <a:pPr algn="l"/>
            <a:r>
              <a:rPr lang="sk-SK" b="0" i="0" dirty="0">
                <a:effectLst/>
                <a:latin typeface="Helvetica" panose="020B0604020202020204" pitchFamily="34" charset="0"/>
              </a:rPr>
              <a:t>Ďalej kávu môžeme rozdeliť na:</a:t>
            </a:r>
          </a:p>
          <a:p>
            <a:pPr algn="l"/>
            <a:r>
              <a:rPr lang="sk-SK" b="0" i="0" dirty="0">
                <a:effectLst/>
                <a:latin typeface="Helvetica" panose="020B0604020202020204" pitchFamily="34" charset="0"/>
              </a:rPr>
              <a:t>Espresso</a:t>
            </a:r>
          </a:p>
          <a:p>
            <a:pPr algn="l"/>
            <a:r>
              <a:rPr lang="sk-SK" b="0" i="0" dirty="0">
                <a:effectLst/>
                <a:latin typeface="Helvetica" panose="020B0604020202020204" pitchFamily="34" charset="0"/>
              </a:rPr>
              <a:t>Je káva pripravená v espresso kávovaroch z jemne namletej kávy a vody. Espresso slúži ako základ pre ďalšie nápoje: Cappuccino,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Caffe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Late,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Latte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Macchiato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Caffee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Macchiato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sk-SK" b="0" i="0" dirty="0" err="1">
                <a:effectLst/>
                <a:latin typeface="Helvetica" panose="020B0604020202020204" pitchFamily="34" charset="0"/>
              </a:rPr>
              <a:t>Moccacino</a:t>
            </a:r>
            <a:endParaRPr lang="sk-SK" b="0" i="0" dirty="0">
              <a:effectLst/>
              <a:latin typeface="Helvetica" panose="020B0604020202020204" pitchFamily="34" charset="0"/>
            </a:endParaRPr>
          </a:p>
          <a:p>
            <a:pPr algn="l"/>
            <a:r>
              <a:rPr lang="sk-SK" b="0" i="0" dirty="0">
                <a:effectLst/>
                <a:latin typeface="Helvetica" panose="020B0604020202020204" pitchFamily="34" charset="0"/>
              </a:rPr>
              <a:t>Je teplý nápoj pripravený zmiešaním čokoládového sirupu a espressa a doplnený spenenou šľahačkou.</a:t>
            </a:r>
          </a:p>
          <a:p>
            <a:endParaRPr lang="sk-SK" dirty="0"/>
          </a:p>
        </p:txBody>
      </p:sp>
      <p:pic>
        <p:nvPicPr>
          <p:cNvPr id="7170" name="Picture 2" descr="Káva a čaj | Ťaháky-referáty.sk">
            <a:extLst>
              <a:ext uri="{FF2B5EF4-FFF2-40B4-BE49-F238E27FC236}">
                <a16:creationId xmlns:a16="http://schemas.microsoft.com/office/drawing/2014/main" xmlns="" id="{1E1DE485-F8F6-496D-BCC2-3D83EEF82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91829" y="593982"/>
            <a:ext cx="1900171" cy="142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Má skutočne každodenné pitie kávy blahodárne účinky? | Dixo.sk">
            <a:extLst>
              <a:ext uri="{FF2B5EF4-FFF2-40B4-BE49-F238E27FC236}">
                <a16:creationId xmlns:a16="http://schemas.microsoft.com/office/drawing/2014/main" xmlns="" id="{77E0884E-CDAB-46A1-B82F-C22AFC5E9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23795" y="251664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292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84AB715-9185-45D9-AA1A-004A92740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Káva a </a:t>
            </a:r>
            <a:r>
              <a:rPr lang="sk-SK" dirty="0" err="1"/>
              <a:t>Cafe</a:t>
            </a:r>
            <a:r>
              <a:rPr lang="sk-SK" dirty="0"/>
              <a:t>-Art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7B7B9CA2-88C6-4488-9709-218C29343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912" y="2106053"/>
            <a:ext cx="9613861" cy="3599316"/>
          </a:xfrm>
        </p:spPr>
        <p:txBody>
          <a:bodyPr/>
          <a:lstStyle/>
          <a:p>
            <a:r>
              <a:rPr lang="sk-SK" dirty="0" err="1"/>
              <a:t>Cafe</a:t>
            </a:r>
            <a:r>
              <a:rPr lang="sk-SK" dirty="0"/>
              <a:t>-Art je umenie „kreslenia“ do kávy pomocou dobre napeneného mlieka.</a:t>
            </a:r>
          </a:p>
          <a:p>
            <a:r>
              <a:rPr lang="sk-SK" dirty="0"/>
              <a:t>Je veľmi dôležité aby mlieko bolo správne pripravené.</a:t>
            </a:r>
          </a:p>
          <a:p>
            <a:r>
              <a:rPr lang="sk-SK" dirty="0"/>
              <a:t>Najčastejšie sa týmto spôsobom pripravuje napríklad cappuccino, espresso </a:t>
            </a:r>
            <a:r>
              <a:rPr lang="sk-SK" dirty="0" err="1"/>
              <a:t>machiatto</a:t>
            </a:r>
            <a:r>
              <a:rPr lang="sk-SK" dirty="0"/>
              <a:t> a rôzne ďalšie.</a:t>
            </a:r>
          </a:p>
        </p:txBody>
      </p:sp>
      <p:pic>
        <p:nvPicPr>
          <p:cNvPr id="9218" name="Picture 2" descr="Baristické pero PremiumLine">
            <a:extLst>
              <a:ext uri="{FF2B5EF4-FFF2-40B4-BE49-F238E27FC236}">
                <a16:creationId xmlns:a16="http://schemas.microsoft.com/office/drawing/2014/main" xmlns="" id="{74061313-F9E9-4ABF-9F44-B49879997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321" y="4256921"/>
            <a:ext cx="2897380" cy="205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Káva Latte Art Kaviareň - Fotografia zdarma na Pixabay">
            <a:extLst>
              <a:ext uri="{FF2B5EF4-FFF2-40B4-BE49-F238E27FC236}">
                <a16:creationId xmlns:a16="http://schemas.microsoft.com/office/drawing/2014/main" xmlns="" id="{E321973F-8496-4820-91E7-CA66D5ECB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84188" y="3244972"/>
            <a:ext cx="14859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Kniha: Coffee Art (Dhan Tamang) | Martinus">
            <a:extLst>
              <a:ext uri="{FF2B5EF4-FFF2-40B4-BE49-F238E27FC236}">
                <a16:creationId xmlns:a16="http://schemas.microsoft.com/office/drawing/2014/main" xmlns="" id="{A7BF6F10-3244-4999-BDC7-03FF70708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6849" y="4017646"/>
            <a:ext cx="18097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5458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074E0FC-DC85-43E4-823B-C887C18C4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Práca s </a:t>
            </a:r>
            <a:r>
              <a:rPr lang="sk-SK" dirty="0" err="1"/>
              <a:t>pokladňou,objednávanie</a:t>
            </a:r>
            <a:r>
              <a:rPr lang="sk-SK" dirty="0"/>
              <a:t>, prijímanie</a:t>
            </a:r>
            <a:br>
              <a:rPr lang="sk-SK" dirty="0"/>
            </a:br>
            <a:r>
              <a:rPr lang="sk-SK" dirty="0"/>
              <a:t>a vystavovanie platieb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DA3605D-8105-4BAE-9472-C1BB1D5C7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2159319"/>
            <a:ext cx="10271463" cy="4223725"/>
          </a:xfrm>
        </p:spPr>
        <p:txBody>
          <a:bodyPr>
            <a:normAutofit lnSpcReduction="10000"/>
          </a:bodyPr>
          <a:lstStyle/>
          <a:p>
            <a:r>
              <a:rPr lang="sk-SK" dirty="0"/>
              <a:t>Práca s pokladňou je jedna z najdôležitejších </a:t>
            </a:r>
            <a:r>
              <a:rPr lang="sk-SK" dirty="0" smtClean="0"/>
              <a:t>funkcií </a:t>
            </a:r>
            <a:r>
              <a:rPr lang="sk-SK" dirty="0"/>
              <a:t>v celom fungovaní podniku. V každom podniku sa môžete stretnúť s rozličnými tipmi systémov pokladní. Najčastejšie sa používajú </a:t>
            </a:r>
            <a:r>
              <a:rPr lang="sk-SK" dirty="0" err="1"/>
              <a:t>eKasy</a:t>
            </a:r>
            <a:r>
              <a:rPr lang="sk-SK" dirty="0"/>
              <a:t>. Existujú aj rôzne systémy ako napríklad </a:t>
            </a:r>
            <a:r>
              <a:rPr lang="sk-SK" dirty="0" err="1"/>
              <a:t>Blue</a:t>
            </a:r>
            <a:r>
              <a:rPr lang="sk-SK" dirty="0"/>
              <a:t> </a:t>
            </a:r>
            <a:r>
              <a:rPr lang="sk-SK" dirty="0" err="1"/>
              <a:t>Gastro</a:t>
            </a:r>
            <a:r>
              <a:rPr lang="sk-SK" dirty="0"/>
              <a:t> , ktorý už nie je až tak používaný. Ďalším je napríklad </a:t>
            </a:r>
            <a:r>
              <a:rPr lang="sk-SK" dirty="0" err="1"/>
              <a:t>Oberon</a:t>
            </a:r>
            <a:r>
              <a:rPr lang="sk-SK" dirty="0"/>
              <a:t> s ktorým sa častejšie stretneme najmä v baroch, kaviarňach a pod. </a:t>
            </a:r>
          </a:p>
          <a:p>
            <a:r>
              <a:rPr lang="sk-SK" dirty="0"/>
              <a:t>Prijímanie objednávok funguje nasledovne: Objednávajúci čašník príde ku stolu s pozdravom ; rozdá menu lístky z ktorých si zákazník vyberie; následne odíde a nechá zákazníka si vybrať; pokiaľ si je už čašník istý alebo pokiaľ si ho zavolá zákazník ,tak príde ku stolu; následne objedná zákazníka; po objednaní zozbiera menu lístky a odchádza do </a:t>
            </a:r>
            <a:r>
              <a:rPr lang="sk-SK" dirty="0" err="1"/>
              <a:t>ofisu</a:t>
            </a:r>
            <a:r>
              <a:rPr lang="sk-SK" dirty="0"/>
              <a:t> , kde objednávku zapíše na príslušný stôl a objednávku odošle do kuchyne a baru.</a:t>
            </a:r>
          </a:p>
        </p:txBody>
      </p:sp>
      <p:pic>
        <p:nvPicPr>
          <p:cNvPr id="10242" name="Picture 2" descr="Elektronická registračná pokladnica | Podnikajte.sk">
            <a:extLst>
              <a:ext uri="{FF2B5EF4-FFF2-40B4-BE49-F238E27FC236}">
                <a16:creationId xmlns:a16="http://schemas.microsoft.com/office/drawing/2014/main" xmlns="" id="{FF76C5F4-3F31-4EEB-BAB4-DA9439F04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56353" y="474956"/>
            <a:ext cx="2006055" cy="150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0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A07653-1CE0-46B2-BF12-548589E1F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Práca s </a:t>
            </a:r>
            <a:r>
              <a:rPr lang="sk-SK" dirty="0" err="1"/>
              <a:t>pokladňou,objednávanie</a:t>
            </a:r>
            <a:r>
              <a:rPr lang="sk-SK" dirty="0"/>
              <a:t>, prijímanie</a:t>
            </a:r>
            <a:br>
              <a:rPr lang="sk-SK" dirty="0"/>
            </a:br>
            <a:r>
              <a:rPr lang="sk-SK" dirty="0"/>
              <a:t>a vystavovanie platieb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B0B0EDC-4838-4B88-ACD1-E7C501CE7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1" y="2041864"/>
            <a:ext cx="9797032" cy="4572000"/>
          </a:xfrm>
        </p:spPr>
        <p:txBody>
          <a:bodyPr/>
          <a:lstStyle/>
          <a:p>
            <a:r>
              <a:rPr lang="sk-SK" dirty="0"/>
              <a:t>Prijímanie platieb je proces počas ktorého obsluhujúci od hosťa </a:t>
            </a:r>
            <a:r>
              <a:rPr lang="sk-SK" dirty="0" err="1"/>
              <a:t>prjme</a:t>
            </a:r>
            <a:r>
              <a:rPr lang="sk-SK" dirty="0"/>
              <a:t> platbu, či už formou hotovosti alebo kartou. Obsluhujúci následne na túto žiadosť vystaví hosťovi pokladničný blok s danou sumou. </a:t>
            </a:r>
          </a:p>
          <a:p>
            <a:r>
              <a:rPr lang="sk-SK" dirty="0"/>
              <a:t>Keď hosť zaplatí (väčšinou to býva platba v hotovosti) môže obsluhujúcemu zanechať </a:t>
            </a:r>
            <a:r>
              <a:rPr lang="sk-SK" dirty="0" err="1"/>
              <a:t>sprepitné</a:t>
            </a:r>
            <a:r>
              <a:rPr lang="sk-SK" dirty="0"/>
              <a:t> (</a:t>
            </a:r>
            <a:r>
              <a:rPr lang="sk-SK" dirty="0" err="1"/>
              <a:t>tringelt</a:t>
            </a:r>
            <a:r>
              <a:rPr lang="sk-SK" dirty="0"/>
              <a:t>) v sume ,ktorú uzná za vhodné. Tento úkon nie je povinný , záleží čisto len na hosťovi.</a:t>
            </a:r>
          </a:p>
          <a:p>
            <a:r>
              <a:rPr lang="sk-SK" dirty="0"/>
              <a:t>Pokiaľ hosť zanechá </a:t>
            </a:r>
            <a:r>
              <a:rPr lang="sk-SK" dirty="0" err="1"/>
              <a:t>sprepitné</a:t>
            </a:r>
            <a:r>
              <a:rPr lang="sk-SK" dirty="0"/>
              <a:t> obsluhujúci si ho môže nechať pre seba ,nemusí ho vložiť do pokladnice.</a:t>
            </a:r>
          </a:p>
        </p:txBody>
      </p:sp>
      <p:pic>
        <p:nvPicPr>
          <p:cNvPr id="11266" name="Picture 2" descr="FiskalPRO – mobilný čašník - TOP HORECA">
            <a:extLst>
              <a:ext uri="{FF2B5EF4-FFF2-40B4-BE49-F238E27FC236}">
                <a16:creationId xmlns:a16="http://schemas.microsoft.com/office/drawing/2014/main" xmlns="" id="{28CC55C7-99F9-408B-B089-0E93A164A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41109" y="5237410"/>
            <a:ext cx="30099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Limity pre platby v hotovosti pre rok 2020 | Podnikam.sk">
            <a:extLst>
              <a:ext uri="{FF2B5EF4-FFF2-40B4-BE49-F238E27FC236}">
                <a16:creationId xmlns:a16="http://schemas.microsoft.com/office/drawing/2014/main" xmlns="" id="{2F290F39-9D0D-418C-A516-2AD20CC0E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474" y="5307087"/>
            <a:ext cx="26193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008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A477EC-C596-4219-9071-A59E3109C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939" y="3167954"/>
            <a:ext cx="9613861" cy="1080938"/>
          </a:xfrm>
        </p:spPr>
        <p:txBody>
          <a:bodyPr/>
          <a:lstStyle/>
          <a:p>
            <a:r>
              <a:rPr lang="sk-SK" dirty="0"/>
              <a:t>Ďakujeme za pozornosť &lt;3 </a:t>
            </a:r>
          </a:p>
        </p:txBody>
      </p:sp>
    </p:spTree>
    <p:extLst>
      <p:ext uri="{BB962C8B-B14F-4D97-AF65-F5344CB8AC3E}">
        <p14:creationId xmlns:p14="http://schemas.microsoft.com/office/powerpoint/2010/main" xmlns="" val="302997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D237FE-EFF2-43DA-922D-F8C0B058A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Francúzsky spôsob </a:t>
            </a:r>
            <a:r>
              <a:rPr lang="sk-SK" dirty="0" smtClean="0"/>
              <a:t>obsluhy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A3DF9395-7D68-4A31-B7A6-65AF0B2F4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2336872"/>
            <a:ext cx="11629747" cy="4383523"/>
          </a:xfrm>
        </p:spPr>
        <p:txBody>
          <a:bodyPr>
            <a:normAutofit fontScale="70000" lnSpcReduction="20000"/>
          </a:bodyPr>
          <a:lstStyle/>
          <a:p>
            <a:r>
              <a:rPr lang="sk-SK" b="0" i="0" dirty="0">
                <a:effectLst/>
                <a:latin typeface="Verdana" panose="020B0604030504040204" pitchFamily="34" charset="0"/>
              </a:rPr>
              <a:t>Francúzsky systém obsluhy sa používa v závodoch vyšších skupín. Vyžadujú ho väčšinou zahraniční hostia.</a:t>
            </a:r>
            <a:r>
              <a:rPr lang="sk-SK" dirty="0"/>
              <a:t/>
            </a:r>
            <a:br>
              <a:rPr lang="sk-SK" dirty="0"/>
            </a:br>
            <a:r>
              <a:rPr lang="sk-SK" b="0" i="0" dirty="0">
                <a:effectLst/>
                <a:latin typeface="Verdana" panose="020B0604030504040204" pitchFamily="34" charset="0"/>
              </a:rPr>
              <a:t>Pri francúzskom systéme pracujú títo obsluhujúci:</a:t>
            </a:r>
          </a:p>
          <a:p>
            <a:r>
              <a:rPr lang="sk-SK" b="0" i="0" dirty="0">
                <a:effectLst/>
                <a:latin typeface="Verdana" panose="020B0604030504040204" pitchFamily="34" charset="0"/>
              </a:rPr>
              <a:t>- Vedúci strediska</a:t>
            </a:r>
            <a:r>
              <a:rPr lang="sk-SK" b="1" i="0" dirty="0">
                <a:effectLst/>
                <a:latin typeface="Verdana" panose="020B0604030504040204" pitchFamily="34" charset="0"/>
              </a:rPr>
              <a:t> - 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Maitre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ď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hôtel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- reprezentuje závod.</a:t>
            </a:r>
          </a:p>
          <a:p>
            <a:r>
              <a:rPr lang="sk-SK" b="0" i="0" dirty="0">
                <a:effectLst/>
                <a:latin typeface="Verdana" panose="020B0604030504040204" pitchFamily="34" charset="0"/>
              </a:rPr>
              <a:t>- Obsluhujúci (rajónový) čašník -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chef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de rang - si pripraví servírovací stôl s potrebným inventárom. Jedlá buď predkladá pred hosťa na taniere a kladie ich pred neho na stôl, alebo zabezpečí predkladanie z mís.</a:t>
            </a:r>
          </a:p>
          <a:p>
            <a:r>
              <a:rPr lang="sk-SK" b="0" i="0" dirty="0">
                <a:effectLst/>
                <a:latin typeface="Verdana" panose="020B0604030504040204" pitchFamily="34" charset="0"/>
              </a:rPr>
              <a:t>- Nosič jedál</a:t>
            </a:r>
            <a:r>
              <a:rPr lang="sk-SK" b="1" i="0" dirty="0">
                <a:effectLst/>
                <a:latin typeface="Verdana" panose="020B0604030504040204" pitchFamily="34" charset="0"/>
              </a:rPr>
              <a:t> </a:t>
            </a:r>
            <a:r>
              <a:rPr lang="sk-SK" b="0" i="0" dirty="0">
                <a:effectLst/>
                <a:latin typeface="Verdana" panose="020B0604030504040204" pitchFamily="34" charset="0"/>
              </a:rPr>
              <a:t>-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demi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chef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- má takú náplň práce ako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chef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de rang.</a:t>
            </a:r>
          </a:p>
          <a:p>
            <a:r>
              <a:rPr lang="sk-SK" b="0" i="0" dirty="0">
                <a:effectLst/>
                <a:latin typeface="Verdana" panose="020B0604030504040204" pitchFamily="34" charset="0"/>
              </a:rPr>
              <a:t> Pomocník</a:t>
            </a:r>
            <a:r>
              <a:rPr lang="sk-SK" b="1" i="0" dirty="0">
                <a:effectLst/>
                <a:latin typeface="Verdana" panose="020B0604030504040204" pitchFamily="34" charset="0"/>
              </a:rPr>
              <a:t> </a:t>
            </a:r>
            <a:r>
              <a:rPr lang="sk-SK" b="0" i="0" dirty="0">
                <a:effectLst/>
                <a:latin typeface="Verdana" panose="020B0604030504040204" pitchFamily="34" charset="0"/>
              </a:rPr>
              <a:t>-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commis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de rang - prevezme objednávku od obsluhujúceho čašníka a prinesie ju z výrobného strediska na príručný stôl alebo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keridón</a:t>
            </a:r>
            <a:r>
              <a:rPr lang="sk-SK" b="0" i="0" dirty="0">
                <a:effectLst/>
                <a:latin typeface="Verdana" panose="020B0604030504040204" pitchFamily="34" charset="0"/>
              </a:rPr>
              <a:t>.</a:t>
            </a:r>
          </a:p>
          <a:p>
            <a:r>
              <a:rPr lang="sk-SK" b="0" i="0" dirty="0">
                <a:effectLst/>
                <a:latin typeface="Verdana" panose="020B0604030504040204" pitchFamily="34" charset="0"/>
              </a:rPr>
              <a:t>-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Nápojár</a:t>
            </a:r>
            <a:r>
              <a:rPr lang="sk-SK" b="1" i="0" dirty="0">
                <a:effectLst/>
                <a:latin typeface="Verdana" panose="020B0604030504040204" pitchFamily="34" charset="0"/>
              </a:rPr>
              <a:t> </a:t>
            </a:r>
            <a:r>
              <a:rPr lang="sk-SK" b="0" i="0" dirty="0">
                <a:effectLst/>
                <a:latin typeface="Verdana" panose="020B0604030504040204" pitchFamily="34" charset="0"/>
              </a:rPr>
              <a:t>-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sommelier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- prijíma objednávky nápojov a nápoje predkladá hosťom. </a:t>
            </a:r>
          </a:p>
          <a:p>
            <a:r>
              <a:rPr lang="sk-SK" b="0" i="0" dirty="0">
                <a:effectLst/>
                <a:latin typeface="Verdana" panose="020B0604030504040204" pitchFamily="34" charset="0"/>
              </a:rPr>
              <a:t>- Bufetár</a:t>
            </a:r>
            <a:r>
              <a:rPr lang="sk-SK" b="1" i="0" dirty="0">
                <a:effectLst/>
                <a:latin typeface="Verdana" panose="020B0604030504040204" pitchFamily="34" charset="0"/>
              </a:rPr>
              <a:t> -</a:t>
            </a:r>
            <a:r>
              <a:rPr lang="sk-SK" b="0" i="0" dirty="0">
                <a:effectLst/>
                <a:latin typeface="Verdana" panose="020B0604030504040204" pitchFamily="34" charset="0"/>
              </a:rPr>
              <a:t> 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hors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ďoeuvrier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- ponúka studené predjedlá obyčajne z vozíka.</a:t>
            </a:r>
          </a:p>
          <a:p>
            <a:r>
              <a:rPr lang="sk-SK" b="1" i="0" dirty="0">
                <a:effectLst/>
                <a:latin typeface="Verdana" panose="020B0604030504040204" pitchFamily="34" charset="0"/>
              </a:rPr>
              <a:t>- </a:t>
            </a:r>
            <a:r>
              <a:rPr lang="sk-SK" b="0" i="0" dirty="0">
                <a:effectLst/>
                <a:latin typeface="Verdana" panose="020B0604030504040204" pitchFamily="34" charset="0"/>
              </a:rPr>
              <a:t>Pokladníčka</a:t>
            </a:r>
            <a:r>
              <a:rPr lang="sk-SK" b="1" i="0" dirty="0">
                <a:effectLst/>
                <a:latin typeface="Verdana" panose="020B0604030504040204" pitchFamily="34" charset="0"/>
              </a:rPr>
              <a:t> - 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cassier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- má kontrolnú funkciu a hmotnú zodpovednosť.</a:t>
            </a:r>
          </a:p>
          <a:p>
            <a:r>
              <a:rPr lang="sk-SK" b="0" i="0" dirty="0">
                <a:effectLst/>
                <a:latin typeface="Verdana" panose="020B0604030504040204" pitchFamily="34" charset="0"/>
              </a:rPr>
              <a:t> Krájač mäsa</a:t>
            </a:r>
            <a:r>
              <a:rPr lang="sk-SK" b="1" i="0" dirty="0">
                <a:effectLst/>
                <a:latin typeface="Verdana" panose="020B0604030504040204" pitchFamily="34" charset="0"/>
              </a:rPr>
              <a:t> </a:t>
            </a:r>
            <a:r>
              <a:rPr lang="sk-SK" b="0" i="0" dirty="0">
                <a:effectLst/>
                <a:latin typeface="Verdana" panose="020B0604030504040204" pitchFamily="34" charset="0"/>
              </a:rPr>
              <a:t>-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trancher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- býva kvalifikovaný, zaučený čašník, ktorý pred zrakom hosťa vykosťuje a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porcíruje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mäso, hydinu, zverinu, ryby a kladie ich na taniere.</a:t>
            </a:r>
          </a:p>
          <a:p>
            <a:r>
              <a:rPr lang="sk-SK" b="0" i="0" dirty="0">
                <a:effectLst/>
                <a:latin typeface="Verdana" panose="020B0604030504040204" pitchFamily="34" charset="0"/>
              </a:rPr>
              <a:t>-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Zbierač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inventára</a:t>
            </a:r>
            <a:r>
              <a:rPr lang="sk-SK" b="1" i="0" dirty="0">
                <a:effectLst/>
                <a:latin typeface="Verdana" panose="020B0604030504040204" pitchFamily="34" charset="0"/>
              </a:rPr>
              <a:t> </a:t>
            </a:r>
            <a:r>
              <a:rPr lang="sk-SK" b="0" i="0" dirty="0">
                <a:effectLst/>
                <a:latin typeface="Verdana" panose="020B0604030504040204" pitchFamily="34" charset="0"/>
              </a:rPr>
              <a:t>-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débarasseur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- zberá použitý inventár a odnáša ho do umyvárne.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17870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1E9B051-7139-4F70-BC5E-C44235A17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Francúzsky spôsob obsluhy </a:t>
            </a:r>
          </a:p>
        </p:txBody>
      </p:sp>
      <p:pic>
        <p:nvPicPr>
          <p:cNvPr id="1026" name="Picture 2" descr="Francouzský systém obsluhy">
            <a:extLst>
              <a:ext uri="{FF2B5EF4-FFF2-40B4-BE49-F238E27FC236}">
                <a16:creationId xmlns:a16="http://schemas.microsoft.com/office/drawing/2014/main" xmlns="" id="{6F8E48D2-83C4-4E47-992A-88FA2FD9DF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3126" y="2496082"/>
            <a:ext cx="20002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obrí čašníci 'prchli', dnes málokto chce obsluhovať iných - Spoločnosť -  Žurnál - Pravda">
            <a:extLst>
              <a:ext uri="{FF2B5EF4-FFF2-40B4-BE49-F238E27FC236}">
                <a16:creationId xmlns:a16="http://schemas.microsoft.com/office/drawing/2014/main" xmlns="" id="{6DA88405-C60C-42F1-B508-23E7370D8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7386" y="2496082"/>
            <a:ext cx="3278264" cy="201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OLCE VITA PREIDELHOF, TALIANSKO - Blog | HOT-IN">
            <a:extLst>
              <a:ext uri="{FF2B5EF4-FFF2-40B4-BE49-F238E27FC236}">
                <a16:creationId xmlns:a16="http://schemas.microsoft.com/office/drawing/2014/main" xmlns="" id="{FE3037D8-52B5-4946-A4C9-01CD8721F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6428" y="2745975"/>
            <a:ext cx="1921646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8078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7F1FA22-4CCB-4FAA-8648-DE21D70CA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Anglický spôsob obsluhy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F01CD92-E03B-4B6B-9055-27F928D5B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0" i="0" dirty="0">
                <a:effectLst/>
                <a:latin typeface="Verdana" panose="020B0604030504040204" pitchFamily="34" charset="0"/>
              </a:rPr>
              <a:t>Pri anglickom spôsobe obsluhy sa jedlá prinášajú vkusne upravené na striebornej mise. Najprv sa hosťom prezentujú. Predkladanie sa robí na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keridóne</a:t>
            </a:r>
            <a:r>
              <a:rPr lang="sk-SK" b="0" i="0" dirty="0">
                <a:effectLst/>
                <a:latin typeface="Verdana" panose="020B0604030504040204" pitchFamily="34" charset="0"/>
              </a:rPr>
              <a:t>.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Keridón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sa postaví k stolu tak, aby neprekážal komunikácii a hostia mali možnosť sledovať všetky úkony čašníka.</a:t>
            </a:r>
          </a:p>
          <a:p>
            <a:r>
              <a:rPr lang="sk-SK" b="0" i="0" dirty="0">
                <a:effectLst/>
                <a:latin typeface="Verdana" panose="020B0604030504040204" pitchFamily="34" charset="0"/>
              </a:rPr>
              <a:t>Okrem prekladania jedál na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keridóne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sa dokončievajú jedlá pri stole hosťa (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tranšírovani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hydiny, zveriny, rýb, porciovanie chrbtov, stehien, príprava šalátov, flambovanie a dochucovanie).</a:t>
            </a:r>
            <a:endParaRPr lang="sk-SK" dirty="0">
              <a:latin typeface="Verdana" panose="020B0604030504040204" pitchFamily="34" charset="0"/>
            </a:endParaRPr>
          </a:p>
          <a:p>
            <a:r>
              <a:rPr lang="sk-SK" b="0" i="0" dirty="0">
                <a:effectLst/>
                <a:latin typeface="Verdana" panose="020B0604030504040204" pitchFamily="34" charset="0"/>
              </a:rPr>
              <a:t>Po pravej ruke hore je uložený predkladací príbor. Po ľavej ruke je umiestnený ohrievač s misou. </a:t>
            </a:r>
            <a:r>
              <a:rPr lang="sk-SK" b="0" i="0" dirty="0" err="1">
                <a:effectLst/>
                <a:latin typeface="Verdana" panose="020B0604030504040204" pitchFamily="34" charset="0"/>
              </a:rPr>
              <a:t>Omáčniky</a:t>
            </a:r>
            <a:r>
              <a:rPr lang="sk-SK" b="0" i="0" dirty="0">
                <a:effectLst/>
                <a:latin typeface="Verdana" panose="020B0604030504040204" pitchFamily="34" charset="0"/>
              </a:rPr>
              <a:t> sú uložené nad taniermi. Ak sa podávajú jedlá pre viac osôb, príloha je umiestnená na pravej strane.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27175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70C8BC9-943C-407A-8B30-89C64EA14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Anglický spôsob obsluhy </a:t>
            </a:r>
          </a:p>
        </p:txBody>
      </p:sp>
      <p:pic>
        <p:nvPicPr>
          <p:cNvPr id="2050" name="Picture 2" descr="Jednoducha a zložitá obsluha">
            <a:extLst>
              <a:ext uri="{FF2B5EF4-FFF2-40B4-BE49-F238E27FC236}">
                <a16:creationId xmlns:a16="http://schemas.microsoft.com/office/drawing/2014/main" xmlns="" id="{7C9FF66E-F87B-432F-9EEA-3278A05892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9993" y="2450282"/>
            <a:ext cx="2918426" cy="211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28. 02. 2013 Zložitá obsluha žiakov 2.H hotelovej akadémie">
            <a:extLst>
              <a:ext uri="{FF2B5EF4-FFF2-40B4-BE49-F238E27FC236}">
                <a16:creationId xmlns:a16="http://schemas.microsoft.com/office/drawing/2014/main" xmlns="" id="{38A14AEF-8381-4BC5-921F-607D97B21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11015" y="2450282"/>
            <a:ext cx="2579934" cy="204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xmlns="" id="{3081D4C8-504B-4BC7-9562-8A094DA9A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3807" y="2577173"/>
            <a:ext cx="2100802" cy="280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328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6B401BF-7DDB-436B-ACC4-8EBD3BA2D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Prestieranie stolov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4C448E8D-C57C-4A52-A344-59E4460F3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457" y="1958361"/>
            <a:ext cx="10851701" cy="3527111"/>
          </a:xfrm>
        </p:spPr>
        <p:txBody>
          <a:bodyPr/>
          <a:lstStyle/>
          <a:p>
            <a:r>
              <a:rPr lang="sk-SK" dirty="0"/>
              <a:t>Každé </a:t>
            </a:r>
            <a:r>
              <a:rPr lang="sk-SK" dirty="0" smtClean="0"/>
              <a:t>prestretie </a:t>
            </a:r>
            <a:r>
              <a:rPr lang="sk-SK" dirty="0"/>
              <a:t>stola sa </a:t>
            </a:r>
            <a:r>
              <a:rPr lang="sk-SK" dirty="0" smtClean="0"/>
              <a:t>líši, tým </a:t>
            </a:r>
            <a:r>
              <a:rPr lang="sk-SK" dirty="0"/>
              <a:t>či je to bežné prestretie alebo je to prestretie na nejakú príležitosť.</a:t>
            </a:r>
          </a:p>
          <a:p>
            <a:r>
              <a:rPr lang="sk-SK" dirty="0"/>
              <a:t>Príležitosti sú rôzne: Svadba, kar, </a:t>
            </a:r>
            <a:r>
              <a:rPr lang="sk-SK" dirty="0" smtClean="0"/>
              <a:t>narodeniny (</a:t>
            </a:r>
            <a:r>
              <a:rPr lang="sk-SK" dirty="0"/>
              <a:t>väčšinou okrúhle výročie 30,40,50</a:t>
            </a:r>
            <a:r>
              <a:rPr lang="sk-SK" dirty="0" smtClean="0"/>
              <a:t>....), maturitný </a:t>
            </a:r>
            <a:r>
              <a:rPr lang="sk-SK" dirty="0"/>
              <a:t>ples </a:t>
            </a:r>
            <a:r>
              <a:rPr lang="sk-SK" dirty="0" err="1"/>
              <a:t>atď</a:t>
            </a:r>
            <a:r>
              <a:rPr lang="sk-SK" dirty="0" smtClean="0"/>
              <a:t>...</a:t>
            </a:r>
            <a:endParaRPr lang="sk-SK" dirty="0"/>
          </a:p>
          <a:p>
            <a:r>
              <a:rPr lang="sk-SK" dirty="0"/>
              <a:t>Prestieranie ovplyvňuje aj výber zákazníka, pokiaľ si želá niečo zmeniť , musíme jeho želaniu vyhovieť </a:t>
            </a:r>
          </a:p>
          <a:p>
            <a:endParaRPr lang="sk-SK" dirty="0"/>
          </a:p>
        </p:txBody>
      </p:sp>
      <p:pic>
        <p:nvPicPr>
          <p:cNvPr id="3074" name="Picture 2" descr="Prestieranie na svadbe :-) - Fotosúťaž: Doma za stolom pekne .. - Súťaže |  ePhoto.sk - foto, fotografie, fotoaparáty">
            <a:extLst>
              <a:ext uri="{FF2B5EF4-FFF2-40B4-BE49-F238E27FC236}">
                <a16:creationId xmlns:a16="http://schemas.microsoft.com/office/drawing/2014/main" xmlns="" id="{11683345-6EB8-4867-B9CA-201280C0F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782" y="4457701"/>
            <a:ext cx="1270315" cy="226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IZZA BÁTKA - 🍽️Prestieranie kar 🍽️ | Facebook">
            <a:extLst>
              <a:ext uri="{FF2B5EF4-FFF2-40B4-BE49-F238E27FC236}">
                <a16:creationId xmlns:a16="http://schemas.microsoft.com/office/drawing/2014/main" xmlns="" id="{4A4B3B29-6795-4204-AB48-2E261BBCC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8003" y="4457701"/>
            <a:ext cx="1699125" cy="226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Krásne prestieranie: fotografické nápady, slávnostné prestieranie, ako  pripraviť slávnostný stôl">
            <a:extLst>
              <a:ext uri="{FF2B5EF4-FFF2-40B4-BE49-F238E27FC236}">
                <a16:creationId xmlns:a16="http://schemas.microsoft.com/office/drawing/2014/main" xmlns="" id="{88F03BD5-3C3C-4B29-8431-A898C7397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89927" y="4596181"/>
            <a:ext cx="3086763" cy="1991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Aj takto môže vyzerať stužková slávnosť... | Table decorations, Decor, Home  decor">
            <a:extLst>
              <a:ext uri="{FF2B5EF4-FFF2-40B4-BE49-F238E27FC236}">
                <a16:creationId xmlns:a16="http://schemas.microsoft.com/office/drawing/2014/main" xmlns="" id="{1B414BB3-8AF2-4FB8-9C92-053249995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658" y="450457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6860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9C7E1B-266C-49B8-BDE4-5A509C66E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Miešané nápoje a ich príprava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F961E618-2E9C-4F0B-9AFC-F4FBB915E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81766"/>
            <a:ext cx="9613861" cy="3599316"/>
          </a:xfrm>
        </p:spPr>
        <p:txBody>
          <a:bodyPr>
            <a:normAutofit fontScale="92500"/>
          </a:bodyPr>
          <a:lstStyle/>
          <a:p>
            <a:r>
              <a:rPr lang="sk-SK" b="0" i="0" dirty="0">
                <a:solidFill>
                  <a:schemeClr val="tx1">
                    <a:lumMod val="95000"/>
                  </a:schemeClr>
                </a:solidFill>
                <a:effectLst/>
                <a:latin typeface="Helvetica" panose="020B0604020202020204" pitchFamily="34" charset="0"/>
              </a:rPr>
              <a:t>Miešané nápoje pripravovali už starí Gréci a Rimania. V 20. storočí si najväčšiu obľubu získali v Amerike zásluhou šikovných majstrov – mixérov. Špecialisti niektorých krajín mnohé z týchto nápojov pozmenili a vylepšili, čím získali aj chuťové znaky príslušného národa.</a:t>
            </a:r>
          </a:p>
          <a:p>
            <a:r>
              <a:rPr lang="sk-SK" b="0" i="0" dirty="0">
                <a:solidFill>
                  <a:schemeClr val="tx1">
                    <a:lumMod val="95000"/>
                  </a:schemeClr>
                </a:solidFill>
                <a:effectLst/>
                <a:latin typeface="Helvetica" panose="020B0604020202020204" pitchFamily="34" charset="0"/>
              </a:rPr>
              <a:t>Najhodnotnejšie sú miešané nápoje nealkoholické, mliečne a ovocné, pretože majú vysokú biologickú hodnotu a podporujú konzumovanie najcennejšieho nápoja – mlieka. Termín „miešané nápoje“ je totiž súhrnný názov pre najmenej tridsať druhov nápojov bez alkoholu alebo s alkoholom, pričom každý druh obsahuje desiatky rôznych návodov na prípravu.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pic>
        <p:nvPicPr>
          <p:cNvPr id="4098" name="Picture 2" descr="Miešané nápoje">
            <a:extLst>
              <a:ext uri="{FF2B5EF4-FFF2-40B4-BE49-F238E27FC236}">
                <a16:creationId xmlns:a16="http://schemas.microsoft.com/office/drawing/2014/main" xmlns="" id="{DBB666D1-B25E-4EBE-87A7-8238E9CBC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3604" y="5023834"/>
            <a:ext cx="2894120" cy="167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Miešané drinky v bare Metropol v centre Bratislavy | ZaMenej.sk">
            <a:extLst>
              <a:ext uri="{FF2B5EF4-FFF2-40B4-BE49-F238E27FC236}">
                <a16:creationId xmlns:a16="http://schemas.microsoft.com/office/drawing/2014/main" xmlns="" id="{6A21D6F1-244D-4265-B1BC-7AF67A191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39487" y="5023835"/>
            <a:ext cx="3162347" cy="167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485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654E984-E7AB-461A-BA41-0435AC43F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Miešané nápoje a ich príprava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4E9039C-0094-4909-AF7B-1214477AE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01783"/>
          </a:xfrm>
        </p:spPr>
        <p:txBody>
          <a:bodyPr>
            <a:normAutofit lnSpcReduction="10000"/>
          </a:bodyPr>
          <a:lstStyle/>
          <a:p>
            <a:r>
              <a:rPr lang="sk-SK" b="0" i="0" dirty="0">
                <a:effectLst/>
                <a:latin typeface="Helvetica" panose="020B0604020202020204" pitchFamily="34" charset="0"/>
              </a:rPr>
              <a:t>Miešané nápoje rozdeľujeme na:</a:t>
            </a:r>
          </a:p>
          <a:p>
            <a:pPr algn="l"/>
            <a:r>
              <a:rPr lang="sk-SK" b="0" i="0" dirty="0">
                <a:effectLst/>
                <a:latin typeface="Helvetica" panose="020B0604020202020204" pitchFamily="34" charset="0"/>
              </a:rPr>
              <a:t>Krátke alebo malé nápoje (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short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drinks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)</a:t>
            </a:r>
          </a:p>
          <a:p>
            <a:pPr algn="l"/>
            <a:r>
              <a:rPr lang="sk-SK" b="0" i="0" dirty="0">
                <a:effectLst/>
                <a:latin typeface="Helvetica" panose="020B0604020202020204" pitchFamily="34" charset="0"/>
              </a:rPr>
              <a:t>Dlhé alebo veľké nápoje (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long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drinks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)</a:t>
            </a:r>
            <a:endParaRPr lang="sk-SK" dirty="0">
              <a:latin typeface="Helvetica" panose="020B0604020202020204" pitchFamily="34" charset="0"/>
            </a:endParaRPr>
          </a:p>
          <a:p>
            <a:pPr algn="l"/>
            <a:r>
              <a:rPr lang="sk-SK" b="0" i="0" dirty="0">
                <a:effectLst/>
                <a:latin typeface="Helvetica" panose="020B0604020202020204" pitchFamily="34" charset="0"/>
              </a:rPr>
              <a:t>Podľa spôsobu prípravy, použitých surovín a podávania sa nápoje rozdeľujú do skupín s medzinárodným označením.</a:t>
            </a:r>
          </a:p>
          <a:p>
            <a:pPr algn="l"/>
            <a:r>
              <a:rPr lang="sk-SK" b="0" i="0" dirty="0">
                <a:effectLst/>
                <a:latin typeface="Helvetica" panose="020B0604020202020204" pitchFamily="34" charset="0"/>
              </a:rPr>
              <a:t>Sú to: Bowle (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boule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),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Cobblers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(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kobléry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),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Coctails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Crustas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(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krasty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),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Daisies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Egg-noggs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Fancy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drinks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Fixes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Fizzes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Flips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(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flipy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),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Frappés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Glaces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(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glazé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),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Higballs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(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hajbóls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),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Ice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cream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frappés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Juleps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(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džúleps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),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Lemonádes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Milk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shake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Pousse-cafés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(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pós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),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Slings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Sodas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(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souders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),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Sorbets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(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šerbety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),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Sours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(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saurs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),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Sundays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(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sandys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),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Varius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 </a:t>
            </a:r>
            <a:r>
              <a:rPr lang="sk-SK" b="0" i="0" dirty="0" err="1">
                <a:effectLst/>
                <a:latin typeface="Helvetica" panose="020B0604020202020204" pitchFamily="34" charset="0"/>
              </a:rPr>
              <a:t>drinks</a:t>
            </a:r>
            <a:r>
              <a:rPr lang="sk-SK" b="0" i="0" dirty="0">
                <a:effectLst/>
                <a:latin typeface="Helvetica" panose="020B0604020202020204" pitchFamily="34" charset="0"/>
              </a:rPr>
              <a:t>.</a:t>
            </a:r>
          </a:p>
          <a:p>
            <a:endParaRPr lang="sk-SK" dirty="0"/>
          </a:p>
        </p:txBody>
      </p:sp>
      <p:pic>
        <p:nvPicPr>
          <p:cNvPr id="5124" name="Picture 4" descr="Miešané nápoje - Fotoalbum - miesane napoje 158594">
            <a:extLst>
              <a:ext uri="{FF2B5EF4-FFF2-40B4-BE49-F238E27FC236}">
                <a16:creationId xmlns:a16="http://schemas.microsoft.com/office/drawing/2014/main" xmlns="" id="{8EFFF942-29B8-408F-B74B-C7E2572C8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9085" y="1733550"/>
            <a:ext cx="27051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Stolovanie 3. ročník Téma: Miešané nápoje">
            <a:extLst>
              <a:ext uri="{FF2B5EF4-FFF2-40B4-BE49-F238E27FC236}">
                <a16:creationId xmlns:a16="http://schemas.microsoft.com/office/drawing/2014/main" xmlns="" id="{92EA9DEA-0969-464C-836C-C7BCD785D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92773" y="1695450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382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788E13-BEF5-42FF-8F0C-4AB138FDB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Miešané nápoje a ich príprava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AB9CD86-692F-43BC-811C-AEFDAC100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373" y="2041864"/>
            <a:ext cx="9885809" cy="4722919"/>
          </a:xfrm>
        </p:spPr>
        <p:txBody>
          <a:bodyPr>
            <a:normAutofit fontScale="85000" lnSpcReduction="20000"/>
          </a:bodyPr>
          <a:lstStyle/>
          <a:p>
            <a:r>
              <a:rPr lang="sk-SK" b="1" i="0" dirty="0">
                <a:effectLst/>
                <a:latin typeface="Lucida Grande"/>
              </a:rPr>
              <a:t>Miešané nápoje pripravujeme nasledovnými spôsobmi: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b="1" i="0" dirty="0" err="1">
                <a:effectLst/>
                <a:latin typeface="Lucida Grande"/>
              </a:rPr>
              <a:t>Šejker</a:t>
            </a:r>
            <a:r>
              <a:rPr lang="sk-SK" dirty="0"/>
              <a:t/>
            </a:r>
            <a:br>
              <a:rPr lang="sk-SK" dirty="0"/>
            </a:br>
            <a:r>
              <a:rPr lang="sk-SK" b="0" i="0" dirty="0">
                <a:effectLst/>
                <a:latin typeface="Lucida Grande"/>
              </a:rPr>
              <a:t>Pripravujeme v ňom nápoje z ťažko zlučiteľných surovín, ktoré je potrebné dostatočne premiešať.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b="1" i="0" dirty="0">
                <a:effectLst/>
                <a:latin typeface="Lucida Grande"/>
              </a:rPr>
              <a:t>Mix </a:t>
            </a:r>
            <a:r>
              <a:rPr lang="sk-SK" b="1" i="0" dirty="0" err="1">
                <a:effectLst/>
                <a:latin typeface="Lucida Grande"/>
              </a:rPr>
              <a:t>glass</a:t>
            </a:r>
            <a:r>
              <a:rPr lang="sk-SK" dirty="0"/>
              <a:t/>
            </a:r>
            <a:br>
              <a:rPr lang="sk-SK" dirty="0"/>
            </a:br>
            <a:r>
              <a:rPr lang="sk-SK" b="0" i="0" dirty="0">
                <a:effectLst/>
                <a:latin typeface="Lucida Grande"/>
              </a:rPr>
              <a:t>Nápoje, ktoré pozostávajú maximálne zo štyroch druhov surovín a nie sú až tak ťažko zlučiteľné sa pripravujú v miešacom pohári. Všetky suroviny sa premiešajú miešacou lyžicou a nápoj sa preleje do pohára, v ktorom sa bude podávať.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b="1" i="0" dirty="0">
                <a:effectLst/>
                <a:latin typeface="Lucida Grande"/>
              </a:rPr>
              <a:t>Mixér</a:t>
            </a:r>
            <a:r>
              <a:rPr lang="sk-SK" dirty="0"/>
              <a:t/>
            </a:r>
            <a:br>
              <a:rPr lang="sk-SK" dirty="0"/>
            </a:br>
            <a:r>
              <a:rPr lang="sk-SK" b="0" i="0" dirty="0">
                <a:effectLst/>
                <a:latin typeface="Lucida Grande"/>
              </a:rPr>
              <a:t>V mixéri pripravujeme predovšetkým také nápoje, ktoré obsahujú veľmi ťažko zlučiteľné suroviny (mlieko, smotana, zmrzlina).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b="1" i="0" dirty="0">
                <a:effectLst/>
                <a:latin typeface="Lucida Grande"/>
              </a:rPr>
              <a:t>Priama cesta</a:t>
            </a:r>
            <a:r>
              <a:rPr lang="sk-SK" dirty="0"/>
              <a:t/>
            </a:r>
            <a:br>
              <a:rPr lang="sk-SK" dirty="0"/>
            </a:br>
            <a:r>
              <a:rPr lang="sk-SK" b="0" i="0" dirty="0">
                <a:effectLst/>
                <a:latin typeface="Lucida Grande"/>
              </a:rPr>
              <a:t>Pri týchto nápojoch vrstvíme suroviny priamo do pohára, v ktorom sa podáva a to od najťažších po najľahšie. Nápoj pred podávaním nemiešame, pretože by sme pokazili výsledný efekt. </a:t>
            </a:r>
            <a:endParaRPr lang="sk-SK" dirty="0"/>
          </a:p>
        </p:txBody>
      </p:sp>
      <p:pic>
        <p:nvPicPr>
          <p:cNvPr id="6146" name="Picture 2" descr="High Society - príprava miešaného nápoja s BASR - YouTube">
            <a:extLst>
              <a:ext uri="{FF2B5EF4-FFF2-40B4-BE49-F238E27FC236}">
                <a16:creationId xmlns:a16="http://schemas.microsoft.com/office/drawing/2014/main" xmlns="" id="{A0E2596F-18CB-46B6-B849-95A24BB66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36682" y="753227"/>
            <a:ext cx="3038968" cy="175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Takto si pripravíte Sparkling Freedom doma | Kavickari">
            <a:extLst>
              <a:ext uri="{FF2B5EF4-FFF2-40B4-BE49-F238E27FC236}">
                <a16:creationId xmlns:a16="http://schemas.microsoft.com/office/drawing/2014/main" xmlns="" id="{7D72AB92-E595-47FF-896C-489408CB2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48931" y="2711200"/>
            <a:ext cx="2443069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311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80</TotalTime>
  <Words>689</Words>
  <Application>Microsoft Office PowerPoint</Application>
  <PresentationFormat>Vlastní</PresentationFormat>
  <Paragraphs>59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Berlín</vt:lpstr>
      <vt:lpstr>Výstup z Prahy </vt:lpstr>
      <vt:lpstr>Francúzsky spôsob obsluhy</vt:lpstr>
      <vt:lpstr>Francúzsky spôsob obsluhy </vt:lpstr>
      <vt:lpstr>Anglický spôsob obsluhy </vt:lpstr>
      <vt:lpstr>Anglický spôsob obsluhy </vt:lpstr>
      <vt:lpstr>Prestieranie stolov</vt:lpstr>
      <vt:lpstr>Miešané nápoje a ich príprava </vt:lpstr>
      <vt:lpstr>Miešané nápoje a ich príprava </vt:lpstr>
      <vt:lpstr>Miešané nápoje a ich príprava </vt:lpstr>
      <vt:lpstr>Káva a Cafe-Art</vt:lpstr>
      <vt:lpstr>Káva a Cafe-Art</vt:lpstr>
      <vt:lpstr>Práca s pokladňou,objednávanie, prijímanie a vystavovanie platieb</vt:lpstr>
      <vt:lpstr>Práca s pokladňou,objednávanie, prijímanie a vystavovanie platieb</vt:lpstr>
      <vt:lpstr>Ďakujeme za pozornosť &lt;3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Výstup z Prahy </dc:title>
  <dc:creator>Monika</dc:creator>
  <cp:lastModifiedBy>miros_ptv</cp:lastModifiedBy>
  <cp:revision>2</cp:revision>
  <dcterms:created xsi:type="dcterms:W3CDTF">2022-01-26T09:25:09Z</dcterms:created>
  <dcterms:modified xsi:type="dcterms:W3CDTF">2022-01-27T18:54:33Z</dcterms:modified>
</cp:coreProperties>
</file>